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86" r:id="rId2"/>
    <p:sldId id="302" r:id="rId3"/>
    <p:sldId id="259" r:id="rId4"/>
    <p:sldId id="319" r:id="rId5"/>
    <p:sldId id="326" r:id="rId6"/>
    <p:sldId id="331" r:id="rId7"/>
    <p:sldId id="329" r:id="rId8"/>
    <p:sldId id="267" r:id="rId9"/>
    <p:sldId id="317" r:id="rId10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459F9E-11A9-4D2D-92B9-DD0EA45F917A}" v="11" dt="2023-12-29T19:06:36.3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329" autoAdjust="0"/>
  </p:normalViewPr>
  <p:slideViewPr>
    <p:cSldViewPr snapToGrid="0" snapToObjects="1">
      <p:cViewPr varScale="1">
        <p:scale>
          <a:sx n="85" d="100"/>
          <a:sy n="85" d="100"/>
        </p:scale>
        <p:origin x="11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DF1EA-9F0E-42BA-948D-B81246D188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E25EF3-3B1A-4450-B62D-30F826A61380}">
      <dgm:prSet phldrT="[Text]"/>
      <dgm:spPr/>
      <dgm:t>
        <a:bodyPr/>
        <a:lstStyle/>
        <a:p>
          <a:r>
            <a:rPr lang="en-US" dirty="0"/>
            <a:t>2. The King’s Dream</a:t>
          </a:r>
        </a:p>
      </dgm:t>
    </dgm:pt>
    <dgm:pt modelId="{54C16C69-7A1A-4228-9A18-3EBFA3FC43BD}" type="parTrans" cxnId="{9B1760E3-83C9-4284-B26A-B6B78C517EA7}">
      <dgm:prSet/>
      <dgm:spPr/>
      <dgm:t>
        <a:bodyPr/>
        <a:lstStyle/>
        <a:p>
          <a:endParaRPr lang="en-US"/>
        </a:p>
      </dgm:t>
    </dgm:pt>
    <dgm:pt modelId="{313CD586-F9FD-464F-BBB4-A9369CDAF8B4}" type="sibTrans" cxnId="{9B1760E3-83C9-4284-B26A-B6B78C517EA7}">
      <dgm:prSet/>
      <dgm:spPr/>
      <dgm:t>
        <a:bodyPr/>
        <a:lstStyle/>
        <a:p>
          <a:endParaRPr lang="en-US"/>
        </a:p>
      </dgm:t>
    </dgm:pt>
    <dgm:pt modelId="{4393E6F3-7D26-4BA1-AF4E-7FC1A7C2D08B}">
      <dgm:prSet phldrT="[Text]"/>
      <dgm:spPr/>
      <dgm:t>
        <a:bodyPr/>
        <a:lstStyle/>
        <a:p>
          <a:r>
            <a:rPr lang="en-US" dirty="0"/>
            <a:t>7. Daniel’s Dream</a:t>
          </a:r>
        </a:p>
      </dgm:t>
    </dgm:pt>
    <dgm:pt modelId="{7D2C383B-5A94-496E-9755-D7624A698D27}" type="parTrans" cxnId="{C625FEFE-A82B-45A6-8B6E-58951E4762F1}">
      <dgm:prSet/>
      <dgm:spPr/>
      <dgm:t>
        <a:bodyPr/>
        <a:lstStyle/>
        <a:p>
          <a:endParaRPr lang="en-US"/>
        </a:p>
      </dgm:t>
    </dgm:pt>
    <dgm:pt modelId="{8208EF07-67D4-4FFE-BE3A-CB4DFE02A837}" type="sibTrans" cxnId="{C625FEFE-A82B-45A6-8B6E-58951E4762F1}">
      <dgm:prSet/>
      <dgm:spPr/>
      <dgm:t>
        <a:bodyPr/>
        <a:lstStyle/>
        <a:p>
          <a:endParaRPr lang="en-US"/>
        </a:p>
      </dgm:t>
    </dgm:pt>
    <dgm:pt modelId="{530933FD-19CB-4EA6-8198-9E8279CF7925}">
      <dgm:prSet phldrT="[Text]"/>
      <dgm:spPr/>
      <dgm:t>
        <a:bodyPr/>
        <a:lstStyle/>
        <a:p>
          <a:r>
            <a:rPr lang="en-US" dirty="0"/>
            <a:t>3. The Fiery Furnace</a:t>
          </a:r>
        </a:p>
      </dgm:t>
    </dgm:pt>
    <dgm:pt modelId="{38F288F4-EDAA-4B45-86CC-1746C2DFC34D}" type="parTrans" cxnId="{F68AD9C0-3883-4E6F-9522-012D9724ADAF}">
      <dgm:prSet/>
      <dgm:spPr/>
      <dgm:t>
        <a:bodyPr/>
        <a:lstStyle/>
        <a:p>
          <a:endParaRPr lang="en-US"/>
        </a:p>
      </dgm:t>
    </dgm:pt>
    <dgm:pt modelId="{0C6D1B1B-BA0F-4AF9-B0CE-2C9788E26FAE}" type="sibTrans" cxnId="{F68AD9C0-3883-4E6F-9522-012D9724ADAF}">
      <dgm:prSet/>
      <dgm:spPr/>
      <dgm:t>
        <a:bodyPr/>
        <a:lstStyle/>
        <a:p>
          <a:endParaRPr lang="en-US"/>
        </a:p>
      </dgm:t>
    </dgm:pt>
    <dgm:pt modelId="{1F1A0B2F-EA84-492A-92C4-F18AAF8365D9}">
      <dgm:prSet phldrT="[Text]"/>
      <dgm:spPr/>
      <dgm:t>
        <a:bodyPr/>
        <a:lstStyle/>
        <a:p>
          <a:r>
            <a:rPr lang="en-US" dirty="0"/>
            <a:t>6. The Lion’s Den</a:t>
          </a:r>
        </a:p>
      </dgm:t>
    </dgm:pt>
    <dgm:pt modelId="{3FE9054D-B071-4D7C-A787-56A33884E287}" type="parTrans" cxnId="{10BD5ECD-2EFF-4506-9454-B400B1A9A510}">
      <dgm:prSet/>
      <dgm:spPr/>
      <dgm:t>
        <a:bodyPr/>
        <a:lstStyle/>
        <a:p>
          <a:endParaRPr lang="en-US"/>
        </a:p>
      </dgm:t>
    </dgm:pt>
    <dgm:pt modelId="{151CFD5D-7D3C-4BCF-9D78-B266E474503B}" type="sibTrans" cxnId="{10BD5ECD-2EFF-4506-9454-B400B1A9A510}">
      <dgm:prSet/>
      <dgm:spPr/>
      <dgm:t>
        <a:bodyPr/>
        <a:lstStyle/>
        <a:p>
          <a:endParaRPr lang="en-US"/>
        </a:p>
      </dgm:t>
    </dgm:pt>
    <dgm:pt modelId="{0C7D699A-6DD9-4AE6-9A91-CECF1F525C39}">
      <dgm:prSet phldrT="[Text]"/>
      <dgm:spPr/>
      <dgm:t>
        <a:bodyPr/>
        <a:lstStyle/>
        <a:p>
          <a:r>
            <a:rPr lang="en-US" dirty="0"/>
            <a:t>4. Nebuchadnezzar’s Pride</a:t>
          </a:r>
        </a:p>
      </dgm:t>
    </dgm:pt>
    <dgm:pt modelId="{309CF30F-7A09-4E45-886A-BEE712F3F952}" type="parTrans" cxnId="{33DBFD47-5B65-4905-B47A-EDB3352AC107}">
      <dgm:prSet/>
      <dgm:spPr/>
      <dgm:t>
        <a:bodyPr/>
        <a:lstStyle/>
        <a:p>
          <a:endParaRPr lang="en-US"/>
        </a:p>
      </dgm:t>
    </dgm:pt>
    <dgm:pt modelId="{B3CFAD72-B1FD-4399-82BE-1ADCA139EE8C}" type="sibTrans" cxnId="{33DBFD47-5B65-4905-B47A-EDB3352AC107}">
      <dgm:prSet/>
      <dgm:spPr/>
      <dgm:t>
        <a:bodyPr/>
        <a:lstStyle/>
        <a:p>
          <a:endParaRPr lang="en-US"/>
        </a:p>
      </dgm:t>
    </dgm:pt>
    <dgm:pt modelId="{5AA44E8B-A652-4EEB-98F6-B484594004A3}">
      <dgm:prSet phldrT="[Text]"/>
      <dgm:spPr/>
      <dgm:t>
        <a:bodyPr/>
        <a:lstStyle/>
        <a:p>
          <a:r>
            <a:rPr lang="en-US" dirty="0"/>
            <a:t>5. Belshazzar’s Pride</a:t>
          </a:r>
        </a:p>
      </dgm:t>
    </dgm:pt>
    <dgm:pt modelId="{15CC1C3D-8169-4D96-889D-5DFD9E5B4F5B}" type="parTrans" cxnId="{5F4AB89F-D744-4A2A-9885-A2CB5610AE71}">
      <dgm:prSet/>
      <dgm:spPr/>
      <dgm:t>
        <a:bodyPr/>
        <a:lstStyle/>
        <a:p>
          <a:endParaRPr lang="en-US"/>
        </a:p>
      </dgm:t>
    </dgm:pt>
    <dgm:pt modelId="{7542994A-E04E-4253-9EE1-D6DF089B3D7A}" type="sibTrans" cxnId="{5F4AB89F-D744-4A2A-9885-A2CB5610AE71}">
      <dgm:prSet/>
      <dgm:spPr/>
      <dgm:t>
        <a:bodyPr/>
        <a:lstStyle/>
        <a:p>
          <a:endParaRPr lang="en-US"/>
        </a:p>
      </dgm:t>
    </dgm:pt>
    <dgm:pt modelId="{29FE9A4E-4FC3-44FE-B735-27B623AAE133}" type="pres">
      <dgm:prSet presAssocID="{FC3DF1EA-9F0E-42BA-948D-B81246D188F4}" presName="diagram" presStyleCnt="0">
        <dgm:presLayoutVars>
          <dgm:dir/>
          <dgm:resizeHandles val="exact"/>
        </dgm:presLayoutVars>
      </dgm:prSet>
      <dgm:spPr/>
    </dgm:pt>
    <dgm:pt modelId="{6ED82FFB-443B-4741-AC22-50EB0B99576E}" type="pres">
      <dgm:prSet presAssocID="{D2E25EF3-3B1A-4450-B62D-30F826A61380}" presName="node" presStyleLbl="node1" presStyleIdx="0" presStyleCnt="6">
        <dgm:presLayoutVars>
          <dgm:bulletEnabled val="1"/>
        </dgm:presLayoutVars>
      </dgm:prSet>
      <dgm:spPr/>
    </dgm:pt>
    <dgm:pt modelId="{75094B56-81ED-4023-B9AB-55C6047B0145}" type="pres">
      <dgm:prSet presAssocID="{313CD586-F9FD-464F-BBB4-A9369CDAF8B4}" presName="sibTrans" presStyleCnt="0"/>
      <dgm:spPr/>
    </dgm:pt>
    <dgm:pt modelId="{F82C7D70-E20A-47D1-BBB8-5DEE40FB35DA}" type="pres">
      <dgm:prSet presAssocID="{4393E6F3-7D26-4BA1-AF4E-7FC1A7C2D08B}" presName="node" presStyleLbl="node1" presStyleIdx="1" presStyleCnt="6">
        <dgm:presLayoutVars>
          <dgm:bulletEnabled val="1"/>
        </dgm:presLayoutVars>
      </dgm:prSet>
      <dgm:spPr/>
    </dgm:pt>
    <dgm:pt modelId="{AC9C7128-209D-4584-BC3E-114BCF2BE9A4}" type="pres">
      <dgm:prSet presAssocID="{8208EF07-67D4-4FFE-BE3A-CB4DFE02A837}" presName="sibTrans" presStyleCnt="0"/>
      <dgm:spPr/>
    </dgm:pt>
    <dgm:pt modelId="{E18331EB-34E0-421C-A04C-33885A40C739}" type="pres">
      <dgm:prSet presAssocID="{530933FD-19CB-4EA6-8198-9E8279CF7925}" presName="node" presStyleLbl="node1" presStyleIdx="2" presStyleCnt="6">
        <dgm:presLayoutVars>
          <dgm:bulletEnabled val="1"/>
        </dgm:presLayoutVars>
      </dgm:prSet>
      <dgm:spPr/>
    </dgm:pt>
    <dgm:pt modelId="{C962BB58-8812-4200-913C-21D21357ABA8}" type="pres">
      <dgm:prSet presAssocID="{0C6D1B1B-BA0F-4AF9-B0CE-2C9788E26FAE}" presName="sibTrans" presStyleCnt="0"/>
      <dgm:spPr/>
    </dgm:pt>
    <dgm:pt modelId="{924A3EA4-0653-431F-8BD8-1821AD41066B}" type="pres">
      <dgm:prSet presAssocID="{1F1A0B2F-EA84-492A-92C4-F18AAF8365D9}" presName="node" presStyleLbl="node1" presStyleIdx="3" presStyleCnt="6">
        <dgm:presLayoutVars>
          <dgm:bulletEnabled val="1"/>
        </dgm:presLayoutVars>
      </dgm:prSet>
      <dgm:spPr/>
    </dgm:pt>
    <dgm:pt modelId="{5E1E4DEF-2899-4398-8722-531C85C8C70A}" type="pres">
      <dgm:prSet presAssocID="{151CFD5D-7D3C-4BCF-9D78-B266E474503B}" presName="sibTrans" presStyleCnt="0"/>
      <dgm:spPr/>
    </dgm:pt>
    <dgm:pt modelId="{86AF471C-F00E-439C-8B16-41D5EEB8B53C}" type="pres">
      <dgm:prSet presAssocID="{0C7D699A-6DD9-4AE6-9A91-CECF1F525C39}" presName="node" presStyleLbl="node1" presStyleIdx="4" presStyleCnt="6">
        <dgm:presLayoutVars>
          <dgm:bulletEnabled val="1"/>
        </dgm:presLayoutVars>
      </dgm:prSet>
      <dgm:spPr/>
    </dgm:pt>
    <dgm:pt modelId="{F27470A6-5377-49C3-A258-72B032D5C25B}" type="pres">
      <dgm:prSet presAssocID="{B3CFAD72-B1FD-4399-82BE-1ADCA139EE8C}" presName="sibTrans" presStyleCnt="0"/>
      <dgm:spPr/>
    </dgm:pt>
    <dgm:pt modelId="{ADD66992-B58C-4B9A-8A92-CDB41CB9A70E}" type="pres">
      <dgm:prSet presAssocID="{5AA44E8B-A652-4EEB-98F6-B484594004A3}" presName="node" presStyleLbl="node1" presStyleIdx="5" presStyleCnt="6">
        <dgm:presLayoutVars>
          <dgm:bulletEnabled val="1"/>
        </dgm:presLayoutVars>
      </dgm:prSet>
      <dgm:spPr/>
    </dgm:pt>
  </dgm:ptLst>
  <dgm:cxnLst>
    <dgm:cxn modelId="{2985B337-1EF4-4AFB-BAE7-60DD29724CC4}" type="presOf" srcId="{D2E25EF3-3B1A-4450-B62D-30F826A61380}" destId="{6ED82FFB-443B-4741-AC22-50EB0B99576E}" srcOrd="0" destOrd="0" presId="urn:microsoft.com/office/officeart/2005/8/layout/default"/>
    <dgm:cxn modelId="{33DBFD47-5B65-4905-B47A-EDB3352AC107}" srcId="{FC3DF1EA-9F0E-42BA-948D-B81246D188F4}" destId="{0C7D699A-6DD9-4AE6-9A91-CECF1F525C39}" srcOrd="4" destOrd="0" parTransId="{309CF30F-7A09-4E45-886A-BEE712F3F952}" sibTransId="{B3CFAD72-B1FD-4399-82BE-1ADCA139EE8C}"/>
    <dgm:cxn modelId="{32B89C59-6D2C-45DC-98F2-5B5EA4DE064C}" type="presOf" srcId="{5AA44E8B-A652-4EEB-98F6-B484594004A3}" destId="{ADD66992-B58C-4B9A-8A92-CDB41CB9A70E}" srcOrd="0" destOrd="0" presId="urn:microsoft.com/office/officeart/2005/8/layout/default"/>
    <dgm:cxn modelId="{EC9F6E81-0C42-4874-8617-597DC9C2DED3}" type="presOf" srcId="{4393E6F3-7D26-4BA1-AF4E-7FC1A7C2D08B}" destId="{F82C7D70-E20A-47D1-BBB8-5DEE40FB35DA}" srcOrd="0" destOrd="0" presId="urn:microsoft.com/office/officeart/2005/8/layout/default"/>
    <dgm:cxn modelId="{AE56CD9B-0A7A-4239-9026-5A09BAE660A5}" type="presOf" srcId="{1F1A0B2F-EA84-492A-92C4-F18AAF8365D9}" destId="{924A3EA4-0653-431F-8BD8-1821AD41066B}" srcOrd="0" destOrd="0" presId="urn:microsoft.com/office/officeart/2005/8/layout/default"/>
    <dgm:cxn modelId="{5F4AB89F-D744-4A2A-9885-A2CB5610AE71}" srcId="{FC3DF1EA-9F0E-42BA-948D-B81246D188F4}" destId="{5AA44E8B-A652-4EEB-98F6-B484594004A3}" srcOrd="5" destOrd="0" parTransId="{15CC1C3D-8169-4D96-889D-5DFD9E5B4F5B}" sibTransId="{7542994A-E04E-4253-9EE1-D6DF089B3D7A}"/>
    <dgm:cxn modelId="{1161DEB4-ACE2-455F-8FCB-ED07D440963B}" type="presOf" srcId="{530933FD-19CB-4EA6-8198-9E8279CF7925}" destId="{E18331EB-34E0-421C-A04C-33885A40C739}" srcOrd="0" destOrd="0" presId="urn:microsoft.com/office/officeart/2005/8/layout/default"/>
    <dgm:cxn modelId="{3F2923BB-F103-44C7-BCF8-9CA2DAD4D117}" type="presOf" srcId="{FC3DF1EA-9F0E-42BA-948D-B81246D188F4}" destId="{29FE9A4E-4FC3-44FE-B735-27B623AAE133}" srcOrd="0" destOrd="0" presId="urn:microsoft.com/office/officeart/2005/8/layout/default"/>
    <dgm:cxn modelId="{F68AD9C0-3883-4E6F-9522-012D9724ADAF}" srcId="{FC3DF1EA-9F0E-42BA-948D-B81246D188F4}" destId="{530933FD-19CB-4EA6-8198-9E8279CF7925}" srcOrd="2" destOrd="0" parTransId="{38F288F4-EDAA-4B45-86CC-1746C2DFC34D}" sibTransId="{0C6D1B1B-BA0F-4AF9-B0CE-2C9788E26FAE}"/>
    <dgm:cxn modelId="{09F9A7C1-68D4-4014-86CB-213441C39B1F}" type="presOf" srcId="{0C7D699A-6DD9-4AE6-9A91-CECF1F525C39}" destId="{86AF471C-F00E-439C-8B16-41D5EEB8B53C}" srcOrd="0" destOrd="0" presId="urn:microsoft.com/office/officeart/2005/8/layout/default"/>
    <dgm:cxn modelId="{10BD5ECD-2EFF-4506-9454-B400B1A9A510}" srcId="{FC3DF1EA-9F0E-42BA-948D-B81246D188F4}" destId="{1F1A0B2F-EA84-492A-92C4-F18AAF8365D9}" srcOrd="3" destOrd="0" parTransId="{3FE9054D-B071-4D7C-A787-56A33884E287}" sibTransId="{151CFD5D-7D3C-4BCF-9D78-B266E474503B}"/>
    <dgm:cxn modelId="{9B1760E3-83C9-4284-B26A-B6B78C517EA7}" srcId="{FC3DF1EA-9F0E-42BA-948D-B81246D188F4}" destId="{D2E25EF3-3B1A-4450-B62D-30F826A61380}" srcOrd="0" destOrd="0" parTransId="{54C16C69-7A1A-4228-9A18-3EBFA3FC43BD}" sibTransId="{313CD586-F9FD-464F-BBB4-A9369CDAF8B4}"/>
    <dgm:cxn modelId="{C625FEFE-A82B-45A6-8B6E-58951E4762F1}" srcId="{FC3DF1EA-9F0E-42BA-948D-B81246D188F4}" destId="{4393E6F3-7D26-4BA1-AF4E-7FC1A7C2D08B}" srcOrd="1" destOrd="0" parTransId="{7D2C383B-5A94-496E-9755-D7624A698D27}" sibTransId="{8208EF07-67D4-4FFE-BE3A-CB4DFE02A837}"/>
    <dgm:cxn modelId="{F8EC9D9E-A2F2-4E20-9386-DE1BAE1FA2E4}" type="presParOf" srcId="{29FE9A4E-4FC3-44FE-B735-27B623AAE133}" destId="{6ED82FFB-443B-4741-AC22-50EB0B99576E}" srcOrd="0" destOrd="0" presId="urn:microsoft.com/office/officeart/2005/8/layout/default"/>
    <dgm:cxn modelId="{4DB17BD2-BECB-4F00-8DAD-9764C66F055E}" type="presParOf" srcId="{29FE9A4E-4FC3-44FE-B735-27B623AAE133}" destId="{75094B56-81ED-4023-B9AB-55C6047B0145}" srcOrd="1" destOrd="0" presId="urn:microsoft.com/office/officeart/2005/8/layout/default"/>
    <dgm:cxn modelId="{9F0D4F9B-382B-45AA-B737-BE24DFE3B751}" type="presParOf" srcId="{29FE9A4E-4FC3-44FE-B735-27B623AAE133}" destId="{F82C7D70-E20A-47D1-BBB8-5DEE40FB35DA}" srcOrd="2" destOrd="0" presId="urn:microsoft.com/office/officeart/2005/8/layout/default"/>
    <dgm:cxn modelId="{FD83168E-C5CB-4A7B-87DC-8FE0A2A0C5AE}" type="presParOf" srcId="{29FE9A4E-4FC3-44FE-B735-27B623AAE133}" destId="{AC9C7128-209D-4584-BC3E-114BCF2BE9A4}" srcOrd="3" destOrd="0" presId="urn:microsoft.com/office/officeart/2005/8/layout/default"/>
    <dgm:cxn modelId="{902F5381-8CBE-4825-AAD5-CB34F9D16D64}" type="presParOf" srcId="{29FE9A4E-4FC3-44FE-B735-27B623AAE133}" destId="{E18331EB-34E0-421C-A04C-33885A40C739}" srcOrd="4" destOrd="0" presId="urn:microsoft.com/office/officeart/2005/8/layout/default"/>
    <dgm:cxn modelId="{BB48F766-C7F7-4E9C-B793-68BD30A2E3A8}" type="presParOf" srcId="{29FE9A4E-4FC3-44FE-B735-27B623AAE133}" destId="{C962BB58-8812-4200-913C-21D21357ABA8}" srcOrd="5" destOrd="0" presId="urn:microsoft.com/office/officeart/2005/8/layout/default"/>
    <dgm:cxn modelId="{08700DED-9AD3-4732-88E1-ECEE3C8256A4}" type="presParOf" srcId="{29FE9A4E-4FC3-44FE-B735-27B623AAE133}" destId="{924A3EA4-0653-431F-8BD8-1821AD41066B}" srcOrd="6" destOrd="0" presId="urn:microsoft.com/office/officeart/2005/8/layout/default"/>
    <dgm:cxn modelId="{409B5074-C3D6-446E-A035-485B974A85C4}" type="presParOf" srcId="{29FE9A4E-4FC3-44FE-B735-27B623AAE133}" destId="{5E1E4DEF-2899-4398-8722-531C85C8C70A}" srcOrd="7" destOrd="0" presId="urn:microsoft.com/office/officeart/2005/8/layout/default"/>
    <dgm:cxn modelId="{9EE11453-DD5A-4F27-9214-D4066777956E}" type="presParOf" srcId="{29FE9A4E-4FC3-44FE-B735-27B623AAE133}" destId="{86AF471C-F00E-439C-8B16-41D5EEB8B53C}" srcOrd="8" destOrd="0" presId="urn:microsoft.com/office/officeart/2005/8/layout/default"/>
    <dgm:cxn modelId="{ED075649-58E0-4F90-97AB-1DFC0D821513}" type="presParOf" srcId="{29FE9A4E-4FC3-44FE-B735-27B623AAE133}" destId="{F27470A6-5377-49C3-A258-72B032D5C25B}" srcOrd="9" destOrd="0" presId="urn:microsoft.com/office/officeart/2005/8/layout/default"/>
    <dgm:cxn modelId="{0DC87E59-D7A5-46CC-A7E5-374606F78A03}" type="presParOf" srcId="{29FE9A4E-4FC3-44FE-B735-27B623AAE133}" destId="{ADD66992-B58C-4B9A-8A92-CDB41CB9A70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82FFB-443B-4741-AC22-50EB0B99576E}">
      <dsp:nvSpPr>
        <dsp:cNvPr id="0" name=""/>
        <dsp:cNvSpPr/>
      </dsp:nvSpPr>
      <dsp:spPr>
        <a:xfrm>
          <a:off x="545" y="47043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2. The King’s Dream</a:t>
          </a:r>
        </a:p>
      </dsp:txBody>
      <dsp:txXfrm>
        <a:off x="545" y="47043"/>
        <a:ext cx="2128625" cy="1277175"/>
      </dsp:txXfrm>
    </dsp:sp>
    <dsp:sp modelId="{F82C7D70-E20A-47D1-BBB8-5DEE40FB35DA}">
      <dsp:nvSpPr>
        <dsp:cNvPr id="0" name=""/>
        <dsp:cNvSpPr/>
      </dsp:nvSpPr>
      <dsp:spPr>
        <a:xfrm>
          <a:off x="2342033" y="47043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7. Daniel’s Dream</a:t>
          </a:r>
        </a:p>
      </dsp:txBody>
      <dsp:txXfrm>
        <a:off x="2342033" y="47043"/>
        <a:ext cx="2128625" cy="1277175"/>
      </dsp:txXfrm>
    </dsp:sp>
    <dsp:sp modelId="{E18331EB-34E0-421C-A04C-33885A40C739}">
      <dsp:nvSpPr>
        <dsp:cNvPr id="0" name=""/>
        <dsp:cNvSpPr/>
      </dsp:nvSpPr>
      <dsp:spPr>
        <a:xfrm>
          <a:off x="545" y="1537081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3. The Fiery Furnace</a:t>
          </a:r>
        </a:p>
      </dsp:txBody>
      <dsp:txXfrm>
        <a:off x="545" y="1537081"/>
        <a:ext cx="2128625" cy="1277175"/>
      </dsp:txXfrm>
    </dsp:sp>
    <dsp:sp modelId="{924A3EA4-0653-431F-8BD8-1821AD41066B}">
      <dsp:nvSpPr>
        <dsp:cNvPr id="0" name=""/>
        <dsp:cNvSpPr/>
      </dsp:nvSpPr>
      <dsp:spPr>
        <a:xfrm>
          <a:off x="2342033" y="1537081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6. The Lion’s Den</a:t>
          </a:r>
        </a:p>
      </dsp:txBody>
      <dsp:txXfrm>
        <a:off x="2342033" y="1537081"/>
        <a:ext cx="2128625" cy="1277175"/>
      </dsp:txXfrm>
    </dsp:sp>
    <dsp:sp modelId="{86AF471C-F00E-439C-8B16-41D5EEB8B53C}">
      <dsp:nvSpPr>
        <dsp:cNvPr id="0" name=""/>
        <dsp:cNvSpPr/>
      </dsp:nvSpPr>
      <dsp:spPr>
        <a:xfrm>
          <a:off x="545" y="3027119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4. Nebuchadnezzar’s Pride</a:t>
          </a:r>
        </a:p>
      </dsp:txBody>
      <dsp:txXfrm>
        <a:off x="545" y="3027119"/>
        <a:ext cx="2128625" cy="1277175"/>
      </dsp:txXfrm>
    </dsp:sp>
    <dsp:sp modelId="{ADD66992-B58C-4B9A-8A92-CDB41CB9A70E}">
      <dsp:nvSpPr>
        <dsp:cNvPr id="0" name=""/>
        <dsp:cNvSpPr/>
      </dsp:nvSpPr>
      <dsp:spPr>
        <a:xfrm>
          <a:off x="2342033" y="3027119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5. Belshazzar’s Pride</a:t>
          </a:r>
        </a:p>
      </dsp:txBody>
      <dsp:txXfrm>
        <a:off x="2342033" y="3027119"/>
        <a:ext cx="2128625" cy="1277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7DDFEE1-65A8-8546-ACB8-C4A2F68C0E5E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A84C584-F66C-4C4A-A514-22CB954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5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C3A7-9D35-4EA1-9D75-92E18F3E3E48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373438"/>
            <a:ext cx="7388225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BDE97-F9CA-46FC-AD1E-6503894AF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6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DE97-F9CA-46FC-AD1E-6503894AF4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3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8292-0AEB-ED42-9261-6C2670F0AAB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3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200"/>
            <a:ext cx="7886700" cy="363708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</a:pP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Book of Daniel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Class 6 – Chapter 5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b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Winter 2023</a:t>
            </a:r>
            <a:endParaRPr lang="en-US" sz="4000" i="1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6" y="3920815"/>
            <a:ext cx="8562108" cy="18928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What does Daniel instruct Nebuchadnezzar to do in Chapter 4?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endParaRPr lang="en-US" sz="5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What do we learn about Pride in Chapter 4?</a:t>
            </a:r>
          </a:p>
        </p:txBody>
      </p:sp>
    </p:spTree>
    <p:extLst>
      <p:ext uri="{BB962C8B-B14F-4D97-AF65-F5344CB8AC3E}">
        <p14:creationId xmlns:p14="http://schemas.microsoft.com/office/powerpoint/2010/main" val="42305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A4267-2800-FFAC-8BA7-2634FEA35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152"/>
            <a:ext cx="7886700" cy="939250"/>
          </a:xfrm>
        </p:spPr>
        <p:txBody>
          <a:bodyPr/>
          <a:lstStyle/>
          <a:p>
            <a:pPr algn="ctr"/>
            <a:r>
              <a:rPr lang="en-US" b="1" dirty="0"/>
              <a:t>Daniel – Rough Outline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A6BEA4-AB62-8694-426D-BE92559DF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585822"/>
              </p:ext>
            </p:extLst>
          </p:nvPr>
        </p:nvGraphicFramePr>
        <p:xfrm>
          <a:off x="1828799" y="1725416"/>
          <a:ext cx="447120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69103666-87C0-40CF-7AF3-E1E5C0091878}"/>
              </a:ext>
            </a:extLst>
          </p:cNvPr>
          <p:cNvGrpSpPr/>
          <p:nvPr/>
        </p:nvGrpSpPr>
        <p:grpSpPr>
          <a:xfrm>
            <a:off x="47638" y="3348915"/>
            <a:ext cx="1505589" cy="1325563"/>
            <a:chOff x="308974" y="1073"/>
            <a:chExt cx="2174595" cy="1304757"/>
          </a:xfrm>
          <a:solidFill>
            <a:schemeClr val="accent4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FA1AE96-090E-3FC2-FF6C-F22012230B8C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F17766-86A2-DE39-BDA1-5491B50F4986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1. Recruited to Serve in Babylon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314EFC4-1755-C584-4831-8520B0C72A0D}"/>
              </a:ext>
            </a:extLst>
          </p:cNvPr>
          <p:cNvGrpSpPr/>
          <p:nvPr/>
        </p:nvGrpSpPr>
        <p:grpSpPr>
          <a:xfrm>
            <a:off x="6512302" y="2044158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8DCA824-74FF-78F7-032E-F90FE29B79BC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FFF2F4C-48C5-7CDF-60B1-E81B24A6B89A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8. Daniel’s 2</a:t>
              </a:r>
              <a:r>
                <a:rPr lang="en-US" sz="2100" kern="1200" baseline="30000" dirty="0"/>
                <a:t>nd</a:t>
              </a:r>
              <a:r>
                <a:rPr lang="en-US" sz="2100" kern="1200" dirty="0"/>
                <a:t> Vision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AA7E88-B231-CD66-9859-6B3A173730D5}"/>
              </a:ext>
            </a:extLst>
          </p:cNvPr>
          <p:cNvGrpSpPr/>
          <p:nvPr/>
        </p:nvGrpSpPr>
        <p:grpSpPr>
          <a:xfrm>
            <a:off x="7103113" y="3250795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1311549-8314-9AF5-94DB-CA138BA84495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230A11-A50E-A845-3207-2D5F3AC015C7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9. Daniel’s Prayer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208210-BA74-4FE1-136F-53337F3FC261}"/>
              </a:ext>
            </a:extLst>
          </p:cNvPr>
          <p:cNvGrpSpPr/>
          <p:nvPr/>
        </p:nvGrpSpPr>
        <p:grpSpPr>
          <a:xfrm>
            <a:off x="7467601" y="4578879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4433DE-668F-A514-F764-F4BA31634366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67F32A5-5E56-E48C-BB21-7E8148E991F0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10-12. Daniel’s 3</a:t>
              </a:r>
              <a:r>
                <a:rPr lang="en-US" sz="2100" kern="1200" baseline="30000" dirty="0"/>
                <a:t>rd</a:t>
              </a:r>
              <a:r>
                <a:rPr lang="en-US" sz="2100" kern="1200" dirty="0"/>
                <a:t> Vision</a:t>
              </a:r>
            </a:p>
          </p:txBody>
        </p: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C6C0513-599D-CAEC-A269-5D09AB87389A}"/>
              </a:ext>
            </a:extLst>
          </p:cNvPr>
          <p:cNvSpPr/>
          <p:nvPr/>
        </p:nvSpPr>
        <p:spPr>
          <a:xfrm>
            <a:off x="60165" y="6227066"/>
            <a:ext cx="1593272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HEBREW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65D7DE4-118B-2BD2-61DD-6AAE956F96B6}"/>
              </a:ext>
            </a:extLst>
          </p:cNvPr>
          <p:cNvSpPr/>
          <p:nvPr/>
        </p:nvSpPr>
        <p:spPr>
          <a:xfrm>
            <a:off x="6611816" y="6227066"/>
            <a:ext cx="2371410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HEBREW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865F070-BB13-C893-3A3E-E2DF11B5A8B3}"/>
              </a:ext>
            </a:extLst>
          </p:cNvPr>
          <p:cNvSpPr/>
          <p:nvPr/>
        </p:nvSpPr>
        <p:spPr>
          <a:xfrm>
            <a:off x="1738365" y="6230784"/>
            <a:ext cx="4674961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ARAMAIC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C7FFB0B-7741-BCF3-87E2-0C8001CF4CB0}"/>
              </a:ext>
            </a:extLst>
          </p:cNvPr>
          <p:cNvSpPr/>
          <p:nvPr/>
        </p:nvSpPr>
        <p:spPr>
          <a:xfrm>
            <a:off x="1653436" y="1690689"/>
            <a:ext cx="4759890" cy="142829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061E447-44E7-2E3B-3F0F-051B4C150ADC}"/>
              </a:ext>
            </a:extLst>
          </p:cNvPr>
          <p:cNvSpPr/>
          <p:nvPr/>
        </p:nvSpPr>
        <p:spPr>
          <a:xfrm>
            <a:off x="1653436" y="3209499"/>
            <a:ext cx="4759890" cy="1428292"/>
          </a:xfrm>
          <a:prstGeom prst="round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607FB0D-9122-42D0-EC62-4992D97E6229}"/>
              </a:ext>
            </a:extLst>
          </p:cNvPr>
          <p:cNvSpPr/>
          <p:nvPr/>
        </p:nvSpPr>
        <p:spPr>
          <a:xfrm>
            <a:off x="1642998" y="4703901"/>
            <a:ext cx="4759890" cy="1428292"/>
          </a:xfrm>
          <a:prstGeom prst="roundRect">
            <a:avLst/>
          </a:prstGeom>
          <a:noFill/>
          <a:ln w="381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C761A36-DBE8-8A7D-FA68-6302EEF20ED9}"/>
              </a:ext>
            </a:extLst>
          </p:cNvPr>
          <p:cNvSpPr/>
          <p:nvPr/>
        </p:nvSpPr>
        <p:spPr>
          <a:xfrm>
            <a:off x="3812345" y="2278966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7572762-37E5-B6C4-72EA-04AC54534787}"/>
              </a:ext>
            </a:extLst>
          </p:cNvPr>
          <p:cNvSpPr/>
          <p:nvPr/>
        </p:nvSpPr>
        <p:spPr>
          <a:xfrm>
            <a:off x="3808298" y="3738102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FED5554-2F4B-0B59-9896-CBB858C1A7EB}"/>
              </a:ext>
            </a:extLst>
          </p:cNvPr>
          <p:cNvSpPr/>
          <p:nvPr/>
        </p:nvSpPr>
        <p:spPr>
          <a:xfrm>
            <a:off x="3839318" y="5272140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C40608-534F-AFDD-D0B6-1E797AB89E66}"/>
              </a:ext>
            </a:extLst>
          </p:cNvPr>
          <p:cNvSpPr txBox="1"/>
          <p:nvPr/>
        </p:nvSpPr>
        <p:spPr>
          <a:xfrm>
            <a:off x="211015" y="821993"/>
            <a:ext cx="1012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Style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833CAB0-E109-5834-3BB3-CEC1C89A672F}"/>
              </a:ext>
            </a:extLst>
          </p:cNvPr>
          <p:cNvCxnSpPr>
            <a:cxnSpLocks/>
          </p:cNvCxnSpPr>
          <p:nvPr/>
        </p:nvCxnSpPr>
        <p:spPr>
          <a:xfrm flipV="1">
            <a:off x="98472" y="1477503"/>
            <a:ext cx="8834513" cy="30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1FF8D0C-E319-6879-0DD5-BDEB00ECFFC1}"/>
              </a:ext>
            </a:extLst>
          </p:cNvPr>
          <p:cNvSpPr txBox="1"/>
          <p:nvPr/>
        </p:nvSpPr>
        <p:spPr>
          <a:xfrm>
            <a:off x="1653437" y="831680"/>
            <a:ext cx="26050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Ch 1-6:  Story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9E2332-BFD8-89AF-9499-F231DDFD9D0F}"/>
              </a:ext>
            </a:extLst>
          </p:cNvPr>
          <p:cNvSpPr txBox="1"/>
          <p:nvPr/>
        </p:nvSpPr>
        <p:spPr>
          <a:xfrm>
            <a:off x="4549037" y="815267"/>
            <a:ext cx="26050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Ch 7-13:  Vision 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E1ABE465-99FE-E10E-1BF6-EAE305365E6E}"/>
              </a:ext>
            </a:extLst>
          </p:cNvPr>
          <p:cNvSpPr/>
          <p:nvPr/>
        </p:nvSpPr>
        <p:spPr>
          <a:xfrm rot="18567536">
            <a:off x="3636783" y="3884670"/>
            <a:ext cx="752634" cy="14738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2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41772" y="2748394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1-6: Story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5280377" y="2748395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7-12: Vision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7448" y="3600450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1 Hebrew</a:t>
            </a:r>
          </a:p>
        </p:txBody>
      </p:sp>
      <p:sp>
        <p:nvSpPr>
          <p:cNvPr id="9" name="Rectangle 8"/>
          <p:cNvSpPr/>
          <p:nvPr/>
        </p:nvSpPr>
        <p:spPr>
          <a:xfrm>
            <a:off x="3170173" y="3600447"/>
            <a:ext cx="2802899" cy="9871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2-7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Aramaic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2609" y="3600450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8-12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Hebrew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70173" y="4743450"/>
            <a:ext cx="2802899" cy="9871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God rules in the kingdoms of man.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2609" y="4743450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God preserves His sacred people.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37448" y="4743450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Prologue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1474" y="2769177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Style: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3766703"/>
            <a:ext cx="1589805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Language: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1474" y="4909706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Theme: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Daniel (Structure)</a:t>
            </a:r>
          </a:p>
        </p:txBody>
      </p:sp>
    </p:spTree>
    <p:extLst>
      <p:ext uri="{BB962C8B-B14F-4D97-AF65-F5344CB8AC3E}">
        <p14:creationId xmlns:p14="http://schemas.microsoft.com/office/powerpoint/2010/main" val="35257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F6872-1097-AC7B-DC67-87CE49327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30" y="1880655"/>
            <a:ext cx="7886700" cy="2852737"/>
          </a:xfrm>
        </p:spPr>
        <p:txBody>
          <a:bodyPr>
            <a:normAutofit/>
          </a:bodyPr>
          <a:lstStyle/>
          <a:p>
            <a:r>
              <a:rPr lang="en-US" sz="6600" dirty="0"/>
              <a:t>Daniel 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709F8B-B944-8B81-FA37-E4567E799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884739"/>
            <a:ext cx="7886700" cy="1500187"/>
          </a:xfrm>
        </p:spPr>
        <p:txBody>
          <a:bodyPr>
            <a:normAutofit/>
          </a:bodyPr>
          <a:lstStyle/>
          <a:p>
            <a:r>
              <a:rPr lang="en-US" sz="3600" dirty="0"/>
              <a:t>Let’s read the text together…</a:t>
            </a:r>
          </a:p>
        </p:txBody>
      </p:sp>
    </p:spTree>
    <p:extLst>
      <p:ext uri="{BB962C8B-B14F-4D97-AF65-F5344CB8AC3E}">
        <p14:creationId xmlns:p14="http://schemas.microsoft.com/office/powerpoint/2010/main" val="116677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13B067F-3154-4968-A886-DF93A787E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75420"/>
            <a:ext cx="9036544" cy="4093306"/>
            <a:chOff x="1" y="2075420"/>
            <a:chExt cx="12048729" cy="4093306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7583D6C-C05B-47AB-8540-B2700B82A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501AD91-D973-4968-95E4-4C26CFDF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C165989-F5FE-4BB6-9817-E7828CB1D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B0649CC-B912-4E82-BEA0-DA75ECB19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BA08C17-C9A5-4FA8-ABC4-44FB3B869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0DEAC6C-553C-437E-BC17-D4495233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79052" y="1131512"/>
            <a:ext cx="2796461" cy="53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44654" y="317578"/>
            <a:ext cx="411480" cy="549007"/>
            <a:chOff x="7029447" y="3514725"/>
            <a:chExt cx="1285875" cy="54900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6140785"/>
            <a:ext cx="4571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645785" y="5940560"/>
            <a:ext cx="1285875" cy="549007"/>
            <a:chOff x="7029447" y="3514725"/>
            <a:chExt cx="1285875" cy="54900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06C90F7-F949-9FEC-FCC2-6E22E231F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1" y="3118009"/>
            <a:ext cx="3803416" cy="3029714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Daniel 5: 1-12</a:t>
            </a:r>
            <a:br>
              <a:rPr lang="en-US" sz="4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Writing on the Wall</a:t>
            </a:r>
            <a:endParaRPr lang="en-US"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8C270A6-0D97-4097-941D-7B6BDABB87B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8" r="20431"/>
          <a:stretch/>
        </p:blipFill>
        <p:spPr bwMode="auto">
          <a:xfrm>
            <a:off x="98797" y="290658"/>
            <a:ext cx="9008712" cy="279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1F4E1649-4D1F-4A91-AF97-A254BFDD5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317544" y="830625"/>
            <a:ext cx="304800" cy="322326"/>
            <a:chOff x="215328" y="-46937"/>
            <a:chExt cx="304800" cy="2773841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E483602-62F9-474D-9C9B-5EE4CD76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D7D1AC0-A6C7-40E3-9841-F34AC831A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951C4DD-7427-497D-9DE3-9D731D3F4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EE18298-0BF5-4D7A-921A-2F4186E8D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id="{773AEA78-C03B-40B7-9D11-DC022119D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600000">
            <a:off x="7613133" y="4270841"/>
            <a:ext cx="1423414" cy="1897885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1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D7E0B-5E3D-181E-F514-5484ED9F2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3978" y="3087119"/>
            <a:ext cx="4161833" cy="3060623"/>
          </a:xfrm>
          <a:noFill/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Who is Belshazzar?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What did they use at the party?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Who did they praise?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Is this the first divine “being” in the story?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Who called for Daniel?</a:t>
            </a:r>
          </a:p>
        </p:txBody>
      </p:sp>
      <p:pic>
        <p:nvPicPr>
          <p:cNvPr id="12" name="Graphic 14" descr="Arrow: Straight with solid fill">
            <a:extLst>
              <a:ext uri="{FF2B5EF4-FFF2-40B4-BE49-F238E27FC236}">
                <a16:creationId xmlns:a16="http://schemas.microsoft.com/office/drawing/2014/main" id="{F35DB86D-7C0C-4B0C-85C7-17B9C48CC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2097296">
            <a:off x="5590078" y="598797"/>
            <a:ext cx="2541893" cy="136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55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A27ADB-3216-CC98-3FFD-3C9298043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20471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700" dirty="0"/>
              <a:t>Daniel 5- </a:t>
            </a:r>
            <a:br>
              <a:rPr lang="en-US" sz="4700" dirty="0"/>
            </a:br>
            <a:r>
              <a:rPr lang="en-US" sz="4700" dirty="0" err="1"/>
              <a:t>Mene,Mene</a:t>
            </a:r>
            <a:r>
              <a:rPr lang="en-US" sz="4700" dirty="0"/>
              <a:t>, </a:t>
            </a:r>
            <a:r>
              <a:rPr lang="en-US" sz="4700" dirty="0" err="1"/>
              <a:t>Tekel</a:t>
            </a:r>
            <a:r>
              <a:rPr lang="en-US" sz="4700" dirty="0"/>
              <a:t>, </a:t>
            </a:r>
            <a:r>
              <a:rPr lang="en-US" sz="4700" dirty="0" err="1"/>
              <a:t>Parsin</a:t>
            </a:r>
            <a:r>
              <a:rPr lang="en-US" sz="4700" dirty="0"/>
              <a:t> 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87246-B87C-20B2-3191-7018860A7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60" y="2697856"/>
            <a:ext cx="3182691" cy="3960881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1600" dirty="0"/>
              <a:t>How old is Daniel in comparison to the story so far?</a:t>
            </a:r>
          </a:p>
          <a:p>
            <a:endParaRPr lang="en-US" sz="1600" dirty="0"/>
          </a:p>
          <a:p>
            <a:r>
              <a:rPr lang="en-US" sz="1600" dirty="0"/>
              <a:t>What roles had Daniel played over the course of time?</a:t>
            </a:r>
          </a:p>
          <a:p>
            <a:endParaRPr lang="en-US" sz="1600" dirty="0"/>
          </a:p>
          <a:p>
            <a:r>
              <a:rPr lang="en-US" sz="1600" dirty="0"/>
              <a:t>How had he watched leaders behave in his vast experience?</a:t>
            </a:r>
          </a:p>
          <a:p>
            <a:endParaRPr lang="en-US" sz="1600" dirty="0"/>
          </a:p>
          <a:p>
            <a:r>
              <a:rPr lang="en-US" sz="1600" dirty="0"/>
              <a:t>How deep into the exile are the captives?</a:t>
            </a:r>
          </a:p>
          <a:p>
            <a:endParaRPr lang="en-US" sz="1600" dirty="0"/>
          </a:p>
          <a:p>
            <a:r>
              <a:rPr lang="en-US" sz="1600" dirty="0"/>
              <a:t>What was the message?</a:t>
            </a:r>
          </a:p>
          <a:p>
            <a:endParaRPr lang="en-US" sz="1600" dirty="0"/>
          </a:p>
          <a:p>
            <a:r>
              <a:rPr lang="en-US" sz="1600" dirty="0"/>
              <a:t>What happened that night?</a:t>
            </a:r>
          </a:p>
          <a:p>
            <a:endParaRPr lang="en-US" sz="1600" dirty="0"/>
          </a:p>
        </p:txBody>
      </p:sp>
      <p:pic>
        <p:nvPicPr>
          <p:cNvPr id="1026" name="Picture 2" descr="Daniel Chapter. 5 The Writing on the Wall ( You definitely need to read ...">
            <a:extLst>
              <a:ext uri="{FF2B5EF4-FFF2-40B4-BE49-F238E27FC236}">
                <a16:creationId xmlns:a16="http://schemas.microsoft.com/office/drawing/2014/main" id="{6DB558A3-15F0-9F2D-FC6A-6AAB76850B8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" r="22143"/>
          <a:stretch/>
        </p:blipFill>
        <p:spPr bwMode="auto"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41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0" name="Rectangle 206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D9ED9-13FC-420D-ADD7-517C27B3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300" b="1"/>
              <a:t>What is our lesson from Daniel 5?</a:t>
            </a:r>
            <a:endParaRPr lang="en-US" sz="4300"/>
          </a:p>
        </p:txBody>
      </p:sp>
      <p:sp>
        <p:nvSpPr>
          <p:cNvPr id="207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B5223-D666-F346-555F-50902824F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60" y="2872899"/>
            <a:ext cx="3182691" cy="38231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Class Discussion</a:t>
            </a:r>
          </a:p>
          <a:p>
            <a:endParaRPr lang="en-US" sz="2000" dirty="0"/>
          </a:p>
          <a:p>
            <a:r>
              <a:rPr lang="en-US" sz="2000" dirty="0"/>
              <a:t>Pride</a:t>
            </a:r>
          </a:p>
          <a:p>
            <a:endParaRPr lang="en-US" sz="2000" dirty="0"/>
          </a:p>
          <a:p>
            <a:r>
              <a:rPr lang="en-US" sz="2000" dirty="0"/>
              <a:t>Warning of coming destruction?</a:t>
            </a:r>
          </a:p>
          <a:p>
            <a:pPr lvl="1"/>
            <a:r>
              <a:rPr lang="en-US" sz="2000" dirty="0"/>
              <a:t>Daniel 4:27</a:t>
            </a:r>
          </a:p>
          <a:p>
            <a:pPr lvl="1"/>
            <a:r>
              <a:rPr lang="en-US" sz="2000" dirty="0"/>
              <a:t>2 Kings 20:1-4</a:t>
            </a:r>
          </a:p>
          <a:p>
            <a:pPr lvl="1"/>
            <a:r>
              <a:rPr lang="en-US" sz="2000" dirty="0"/>
              <a:t>James 1:12</a:t>
            </a:r>
          </a:p>
          <a:p>
            <a:pPr lvl="1"/>
            <a:r>
              <a:rPr lang="en-US" sz="2000" dirty="0"/>
              <a:t>Matthew 24:36-39 </a:t>
            </a:r>
          </a:p>
        </p:txBody>
      </p:sp>
      <p:pic>
        <p:nvPicPr>
          <p:cNvPr id="1026" name="Picture 2" descr="People After the destruction of the world : r/leonardoai">
            <a:extLst>
              <a:ext uri="{FF2B5EF4-FFF2-40B4-BE49-F238E27FC236}">
                <a16:creationId xmlns:a16="http://schemas.microsoft.com/office/drawing/2014/main" id="{4F397645-98D5-ABC7-A0FE-1434A94C544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8" r="36965"/>
          <a:stretch/>
        </p:blipFill>
        <p:spPr bwMode="auto"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10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Verdana" charset="0"/>
                <a:ea typeface="Verdana" charset="0"/>
                <a:cs typeface="Verdana" charset="0"/>
              </a:rPr>
              <a:t>The Book of Daniel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Homework: Chapter 6</a:t>
            </a:r>
          </a:p>
        </p:txBody>
      </p:sp>
    </p:spTree>
    <p:extLst>
      <p:ext uri="{BB962C8B-B14F-4D97-AF65-F5344CB8AC3E}">
        <p14:creationId xmlns:p14="http://schemas.microsoft.com/office/powerpoint/2010/main" val="56115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A2732F-C939-4D0E-BB11-DD5E9732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751242"/>
          </a:xfrm>
        </p:spPr>
        <p:txBody>
          <a:bodyPr>
            <a:normAutofit/>
          </a:bodyPr>
          <a:lstStyle/>
          <a:p>
            <a:r>
              <a:rPr lang="en-US" sz="4000" b="1" dirty="0"/>
              <a:t>Daniel: Class Schedule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9DCD05C-80D8-4159-93C5-A01F23A5C7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475971"/>
              </p:ext>
            </p:extLst>
          </p:nvPr>
        </p:nvGraphicFramePr>
        <p:xfrm>
          <a:off x="296426" y="1129031"/>
          <a:ext cx="8551147" cy="52273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16700">
                  <a:extLst>
                    <a:ext uri="{9D8B030D-6E8A-4147-A177-3AD203B41FA5}">
                      <a16:colId xmlns:a16="http://schemas.microsoft.com/office/drawing/2014/main" val="1186317163"/>
                    </a:ext>
                  </a:extLst>
                </a:gridCol>
                <a:gridCol w="4026417">
                  <a:extLst>
                    <a:ext uri="{9D8B030D-6E8A-4147-A177-3AD203B41FA5}">
                      <a16:colId xmlns:a16="http://schemas.microsoft.com/office/drawing/2014/main" val="1758429838"/>
                    </a:ext>
                  </a:extLst>
                </a:gridCol>
                <a:gridCol w="2708030">
                  <a:extLst>
                    <a:ext uri="{9D8B030D-6E8A-4147-A177-3AD203B41FA5}">
                      <a16:colId xmlns:a16="http://schemas.microsoft.com/office/drawing/2014/main" val="3067097297"/>
                    </a:ext>
                  </a:extLst>
                </a:gridCol>
              </a:tblGrid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Date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Class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Teacher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1919387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 12/3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Class Introduction &amp; Background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660587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016917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23040058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99169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7201943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80986965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03999704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2377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 1/28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928409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4114978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10-11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1181618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217443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Summary and Themes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882421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DDA0A-5A17-49D7-B041-43AE047633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85800"/>
            <a:r>
              <a:rPr lang="en-US" dirty="0">
                <a:solidFill>
                  <a:srgbClr val="000000"/>
                </a:solidFill>
              </a:rPr>
              <a:t>Ten Words Bible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D091D-53E2-4840-9DF3-9F8AE1D7B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/>
            <a:fld id="{294A09A9-5501-47C1-A89A-A340965A2BE2}" type="slidenum">
              <a:rPr lang="en-US">
                <a:solidFill>
                  <a:srgbClr val="000000"/>
                </a:solidFill>
              </a:rPr>
              <a:pPr defTabSz="685800"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3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4354</TotalTime>
  <Words>422</Words>
  <Application>Microsoft Office PowerPoint</Application>
  <PresentationFormat>On-screen Show (4:3)</PresentationFormat>
  <Paragraphs>118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Athelas</vt:lpstr>
      <vt:lpstr>Bahnschrift</vt:lpstr>
      <vt:lpstr>Calibri</vt:lpstr>
      <vt:lpstr>Calibri Light</vt:lpstr>
      <vt:lpstr>Verdana</vt:lpstr>
      <vt:lpstr>Office Theme</vt:lpstr>
      <vt:lpstr>Book of Daniel Class 6 – Chapter 5  Winter 2023</vt:lpstr>
      <vt:lpstr>Daniel – Rough Outline</vt:lpstr>
      <vt:lpstr>The Book of Daniel (Structure)</vt:lpstr>
      <vt:lpstr>Daniel 5</vt:lpstr>
      <vt:lpstr>Daniel 5: 1-12 The Writing on the Wall</vt:lpstr>
      <vt:lpstr>Daniel 5-  Mene,Mene, Tekel, Parsin </vt:lpstr>
      <vt:lpstr>What is our lesson from Daniel 5?</vt:lpstr>
      <vt:lpstr>The Book of Daniel</vt:lpstr>
      <vt:lpstr>Daniel: Class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Microsoft Office User</dc:creator>
  <cp:lastModifiedBy>Robert McDonald</cp:lastModifiedBy>
  <cp:revision>109</cp:revision>
  <cp:lastPrinted>2021-07-18T01:38:55Z</cp:lastPrinted>
  <dcterms:created xsi:type="dcterms:W3CDTF">2021-06-02T21:14:51Z</dcterms:created>
  <dcterms:modified xsi:type="dcterms:W3CDTF">2023-12-30T15:09:54Z</dcterms:modified>
</cp:coreProperties>
</file>